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3919775" cy="32759650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79694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59388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39083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918777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398471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878165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357860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837554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39" userDrawn="1">
          <p15:clr>
            <a:srgbClr val="A4A3A4"/>
          </p15:clr>
        </p15:guide>
        <p15:guide id="2" pos="196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4" autoAdjust="0"/>
    <p:restoredTop sz="95968" autoAdjust="0"/>
  </p:normalViewPr>
  <p:slideViewPr>
    <p:cSldViewPr>
      <p:cViewPr varScale="1">
        <p:scale>
          <a:sx n="15" d="100"/>
          <a:sy n="15" d="100"/>
        </p:scale>
        <p:origin x="1350" y="24"/>
      </p:cViewPr>
      <p:guideLst>
        <p:guide orient="horz" pos="11839"/>
        <p:guide pos="196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85800"/>
            <a:ext cx="4597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14F4BA-FAEA-4EFD-A5D2-ADBB7CCA5FC7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85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79694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59388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439083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918777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398471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6pPr>
    <a:lvl7pPr marL="2878165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7pPr>
    <a:lvl8pPr marL="3357860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8pPr>
    <a:lvl9pPr marL="3837554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380522E-982E-4D25-8F24-87ACAC784FB7}" type="slidenum">
              <a:rPr lang="en-NZ" sz="1200"/>
              <a:pPr/>
              <a:t>1</a:t>
            </a:fld>
            <a:endParaRPr lang="en-NZ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1888" y="685800"/>
            <a:ext cx="4594225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10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3625" y="10176088"/>
            <a:ext cx="37332542" cy="70222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7241" y="18563974"/>
            <a:ext cx="30745310" cy="8372426"/>
          </a:xfrm>
        </p:spPr>
        <p:txBody>
          <a:bodyPr/>
          <a:lstStyle>
            <a:lvl1pPr marL="0" indent="0" algn="ctr">
              <a:buNone/>
              <a:defRPr/>
            </a:lvl1pPr>
            <a:lvl2pPr marL="457219" indent="0" algn="ctr">
              <a:buNone/>
              <a:defRPr/>
            </a:lvl2pPr>
            <a:lvl3pPr marL="914422" indent="0" algn="ctr">
              <a:buNone/>
              <a:defRPr/>
            </a:lvl3pPr>
            <a:lvl4pPr marL="1371641" indent="0" algn="ctr">
              <a:buNone/>
              <a:defRPr/>
            </a:lvl4pPr>
            <a:lvl5pPr marL="1828843" indent="0" algn="ctr">
              <a:buNone/>
              <a:defRPr/>
            </a:lvl5pPr>
            <a:lvl6pPr marL="2286062" indent="0" algn="ctr">
              <a:buNone/>
              <a:defRPr/>
            </a:lvl6pPr>
            <a:lvl7pPr marL="2743281" indent="0" algn="ctr">
              <a:buNone/>
              <a:defRPr/>
            </a:lvl7pPr>
            <a:lvl8pPr marL="3200484" indent="0" algn="ctr">
              <a:buNone/>
              <a:defRPr/>
            </a:lvl8pPr>
            <a:lvl9pPr marL="365770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4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115208" y="3133218"/>
            <a:ext cx="10105638" cy="280340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8310" y="3133218"/>
            <a:ext cx="30160533" cy="280340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8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9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541" y="21051309"/>
            <a:ext cx="37330907" cy="6506924"/>
          </a:xfrm>
        </p:spPr>
        <p:txBody>
          <a:bodyPr anchor="t"/>
          <a:lstStyle>
            <a:lvl1pPr algn="l">
              <a:defRPr sz="4002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9541" y="13884764"/>
            <a:ext cx="37330907" cy="7166549"/>
          </a:xfrm>
        </p:spPr>
        <p:txBody>
          <a:bodyPr anchor="b"/>
          <a:lstStyle>
            <a:lvl1pPr marL="0" indent="0">
              <a:buNone/>
              <a:defRPr sz="2001"/>
            </a:lvl1pPr>
            <a:lvl2pPr marL="457219" indent="0">
              <a:buNone/>
              <a:defRPr sz="1798"/>
            </a:lvl2pPr>
            <a:lvl3pPr marL="914422" indent="0">
              <a:buNone/>
              <a:defRPr sz="1603"/>
            </a:lvl3pPr>
            <a:lvl4pPr marL="1371641" indent="0">
              <a:buNone/>
              <a:defRPr sz="1399"/>
            </a:lvl4pPr>
            <a:lvl5pPr marL="1828843" indent="0">
              <a:buNone/>
              <a:defRPr sz="1399"/>
            </a:lvl5pPr>
            <a:lvl6pPr marL="2286062" indent="0">
              <a:buNone/>
              <a:defRPr sz="1399"/>
            </a:lvl6pPr>
            <a:lvl7pPr marL="2743281" indent="0">
              <a:buNone/>
              <a:defRPr sz="1399"/>
            </a:lvl7pPr>
            <a:lvl8pPr marL="3200484" indent="0">
              <a:buNone/>
              <a:defRPr sz="1399"/>
            </a:lvl8pPr>
            <a:lvl9pPr marL="3657703" indent="0">
              <a:buNone/>
              <a:defRPr sz="1399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2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8298" y="7008514"/>
            <a:ext cx="20093990" cy="24158760"/>
          </a:xfrm>
        </p:spPr>
        <p:txBody>
          <a:bodyPr/>
          <a:lstStyle>
            <a:lvl1pPr>
              <a:defRPr sz="2798"/>
            </a:lvl1pPr>
            <a:lvl2pPr>
              <a:defRPr sz="2400"/>
            </a:lvl2pPr>
            <a:lvl3pPr>
              <a:defRPr sz="2001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8661" y="7008514"/>
            <a:ext cx="20093990" cy="24158760"/>
          </a:xfrm>
        </p:spPr>
        <p:txBody>
          <a:bodyPr/>
          <a:lstStyle>
            <a:lvl1pPr>
              <a:defRPr sz="2798"/>
            </a:lvl1pPr>
            <a:lvl2pPr>
              <a:defRPr sz="2400"/>
            </a:lvl2pPr>
            <a:lvl3pPr>
              <a:defRPr sz="2001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2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50" y="1312383"/>
            <a:ext cx="39528292" cy="545908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54" y="7333173"/>
            <a:ext cx="19404976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9" indent="0">
              <a:buNone/>
              <a:defRPr sz="2001" b="1"/>
            </a:lvl2pPr>
            <a:lvl3pPr marL="914422" indent="0">
              <a:buNone/>
              <a:defRPr sz="1798" b="1"/>
            </a:lvl3pPr>
            <a:lvl4pPr marL="1371641" indent="0">
              <a:buNone/>
              <a:defRPr sz="1603" b="1"/>
            </a:lvl4pPr>
            <a:lvl5pPr marL="1828843" indent="0">
              <a:buNone/>
              <a:defRPr sz="1603" b="1"/>
            </a:lvl5pPr>
            <a:lvl6pPr marL="2286062" indent="0">
              <a:buNone/>
              <a:defRPr sz="1603" b="1"/>
            </a:lvl6pPr>
            <a:lvl7pPr marL="2743281" indent="0">
              <a:buNone/>
              <a:defRPr sz="1603" b="1"/>
            </a:lvl7pPr>
            <a:lvl8pPr marL="3200484" indent="0">
              <a:buNone/>
              <a:defRPr sz="1603" b="1"/>
            </a:lvl8pPr>
            <a:lvl9pPr marL="3657703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54" y="10389091"/>
            <a:ext cx="19404976" cy="18874890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798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10915" y="7333173"/>
            <a:ext cx="19413119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9" indent="0">
              <a:buNone/>
              <a:defRPr sz="2001" b="1"/>
            </a:lvl2pPr>
            <a:lvl3pPr marL="914422" indent="0">
              <a:buNone/>
              <a:defRPr sz="1798" b="1"/>
            </a:lvl3pPr>
            <a:lvl4pPr marL="1371641" indent="0">
              <a:buNone/>
              <a:defRPr sz="1603" b="1"/>
            </a:lvl4pPr>
            <a:lvl5pPr marL="1828843" indent="0">
              <a:buNone/>
              <a:defRPr sz="1603" b="1"/>
            </a:lvl5pPr>
            <a:lvl6pPr marL="2286062" indent="0">
              <a:buNone/>
              <a:defRPr sz="1603" b="1"/>
            </a:lvl6pPr>
            <a:lvl7pPr marL="2743281" indent="0">
              <a:buNone/>
              <a:defRPr sz="1603" b="1"/>
            </a:lvl7pPr>
            <a:lvl8pPr marL="3200484" indent="0">
              <a:buNone/>
              <a:defRPr sz="1603" b="1"/>
            </a:lvl8pPr>
            <a:lvl9pPr marL="3657703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10915" y="10389091"/>
            <a:ext cx="19413119" cy="18874890"/>
          </a:xfrm>
        </p:spPr>
        <p:txBody>
          <a:bodyPr/>
          <a:lstStyle>
            <a:lvl1pPr>
              <a:defRPr sz="2400"/>
            </a:lvl1pPr>
            <a:lvl2pPr>
              <a:defRPr sz="2001"/>
            </a:lvl2pPr>
            <a:lvl3pPr>
              <a:defRPr sz="1798"/>
            </a:lvl3pPr>
            <a:lvl4pPr>
              <a:defRPr sz="1603"/>
            </a:lvl4pPr>
            <a:lvl5pPr>
              <a:defRPr sz="1603"/>
            </a:lvl5pPr>
            <a:lvl6pPr>
              <a:defRPr sz="1603"/>
            </a:lvl6pPr>
            <a:lvl7pPr>
              <a:defRPr sz="1603"/>
            </a:lvl7pPr>
            <a:lvl8pPr>
              <a:defRPr sz="1603"/>
            </a:lvl8pPr>
            <a:lvl9pPr>
              <a:defRPr sz="160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8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3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54" y="1303790"/>
            <a:ext cx="14449891" cy="5551842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1762" y="1303795"/>
            <a:ext cx="24552267" cy="27960191"/>
          </a:xfrm>
        </p:spPr>
        <p:txBody>
          <a:bodyPr/>
          <a:lstStyle>
            <a:lvl1pPr>
              <a:defRPr sz="3205"/>
            </a:lvl1pPr>
            <a:lvl2pPr>
              <a:defRPr sz="2798"/>
            </a:lvl2pPr>
            <a:lvl3pPr>
              <a:defRPr sz="2400"/>
            </a:lvl3pPr>
            <a:lvl4pPr>
              <a:defRPr sz="2001"/>
            </a:lvl4pPr>
            <a:lvl5pPr>
              <a:defRPr sz="2001"/>
            </a:lvl5pPr>
            <a:lvl6pPr>
              <a:defRPr sz="2001"/>
            </a:lvl6pPr>
            <a:lvl7pPr>
              <a:defRPr sz="2001"/>
            </a:lvl7pPr>
            <a:lvl8pPr>
              <a:defRPr sz="2001"/>
            </a:lvl8pPr>
            <a:lvl9pPr>
              <a:defRPr sz="200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754" y="6855637"/>
            <a:ext cx="14449891" cy="22408349"/>
          </a:xfrm>
        </p:spPr>
        <p:txBody>
          <a:bodyPr/>
          <a:lstStyle>
            <a:lvl1pPr marL="0" indent="0">
              <a:buNone/>
              <a:defRPr sz="1399"/>
            </a:lvl1pPr>
            <a:lvl2pPr marL="457219" indent="0">
              <a:buNone/>
              <a:defRPr sz="1204"/>
            </a:lvl2pPr>
            <a:lvl3pPr marL="914422" indent="0">
              <a:buNone/>
              <a:defRPr sz="1001"/>
            </a:lvl3pPr>
            <a:lvl4pPr marL="1371641" indent="0">
              <a:buNone/>
              <a:defRPr sz="903"/>
            </a:lvl4pPr>
            <a:lvl5pPr marL="1828843" indent="0">
              <a:buNone/>
              <a:defRPr sz="903"/>
            </a:lvl5pPr>
            <a:lvl6pPr marL="2286062" indent="0">
              <a:buNone/>
              <a:defRPr sz="903"/>
            </a:lvl6pPr>
            <a:lvl7pPr marL="2743281" indent="0">
              <a:buNone/>
              <a:defRPr sz="903"/>
            </a:lvl7pPr>
            <a:lvl8pPr marL="3200484" indent="0">
              <a:buNone/>
              <a:defRPr sz="903"/>
            </a:lvl8pPr>
            <a:lvl9pPr marL="3657703" indent="0">
              <a:buNone/>
              <a:defRPr sz="90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94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8693" y="22932270"/>
            <a:ext cx="26352192" cy="2707210"/>
          </a:xfrm>
        </p:spPr>
        <p:txBody>
          <a:bodyPr anchor="b"/>
          <a:lstStyle>
            <a:lvl1pPr algn="l">
              <a:defRPr sz="2001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8693" y="2927090"/>
            <a:ext cx="26352192" cy="19656477"/>
          </a:xfrm>
        </p:spPr>
        <p:txBody>
          <a:bodyPr/>
          <a:lstStyle>
            <a:lvl1pPr marL="0" indent="0">
              <a:buNone/>
              <a:defRPr sz="3205"/>
            </a:lvl1pPr>
            <a:lvl2pPr marL="457219" indent="0">
              <a:buNone/>
              <a:defRPr sz="2798"/>
            </a:lvl2pPr>
            <a:lvl3pPr marL="914422" indent="0">
              <a:buNone/>
              <a:defRPr sz="2400"/>
            </a:lvl3pPr>
            <a:lvl4pPr marL="1371641" indent="0">
              <a:buNone/>
              <a:defRPr sz="2001"/>
            </a:lvl4pPr>
            <a:lvl5pPr marL="1828843" indent="0">
              <a:buNone/>
              <a:defRPr sz="2001"/>
            </a:lvl5pPr>
            <a:lvl6pPr marL="2286062" indent="0">
              <a:buNone/>
              <a:defRPr sz="2001"/>
            </a:lvl6pPr>
            <a:lvl7pPr marL="2743281" indent="0">
              <a:buNone/>
              <a:defRPr sz="2001"/>
            </a:lvl7pPr>
            <a:lvl8pPr marL="3200484" indent="0">
              <a:buNone/>
              <a:defRPr sz="2001"/>
            </a:lvl8pPr>
            <a:lvl9pPr marL="3657703" indent="0">
              <a:buNone/>
              <a:defRPr sz="2001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693" y="25639481"/>
            <a:ext cx="26352192" cy="3844376"/>
          </a:xfrm>
        </p:spPr>
        <p:txBody>
          <a:bodyPr/>
          <a:lstStyle>
            <a:lvl1pPr marL="0" indent="0">
              <a:buNone/>
              <a:defRPr sz="1399"/>
            </a:lvl1pPr>
            <a:lvl2pPr marL="457219" indent="0">
              <a:buNone/>
              <a:defRPr sz="1204"/>
            </a:lvl2pPr>
            <a:lvl3pPr marL="914422" indent="0">
              <a:buNone/>
              <a:defRPr sz="1001"/>
            </a:lvl3pPr>
            <a:lvl4pPr marL="1371641" indent="0">
              <a:buNone/>
              <a:defRPr sz="903"/>
            </a:lvl4pPr>
            <a:lvl5pPr marL="1828843" indent="0">
              <a:buNone/>
              <a:defRPr sz="903"/>
            </a:lvl5pPr>
            <a:lvl6pPr marL="2286062" indent="0">
              <a:buNone/>
              <a:defRPr sz="903"/>
            </a:lvl6pPr>
            <a:lvl7pPr marL="2743281" indent="0">
              <a:buNone/>
              <a:defRPr sz="903"/>
            </a:lvl7pPr>
            <a:lvl8pPr marL="3200484" indent="0">
              <a:buNone/>
              <a:defRPr sz="903"/>
            </a:lvl8pPr>
            <a:lvl9pPr marL="3657703" indent="0">
              <a:buNone/>
              <a:defRPr sz="90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1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8302" y="3133218"/>
            <a:ext cx="40422544" cy="27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NZ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8290" y="7008514"/>
            <a:ext cx="40344362" cy="241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 smtClean="0"/>
              <a:t>Click to edit Master text styles</a:t>
            </a:r>
          </a:p>
          <a:p>
            <a:pPr lvl="1"/>
            <a:r>
              <a:rPr lang="en-NZ" smtClean="0"/>
              <a:t>Second level</a:t>
            </a:r>
          </a:p>
          <a:p>
            <a:pPr lvl="2"/>
            <a:r>
              <a:rPr lang="en-NZ" smtClean="0"/>
              <a:t>Third level</a:t>
            </a:r>
          </a:p>
          <a:p>
            <a:pPr lvl="2"/>
            <a:endParaRPr lang="en-NZ" smtClean="0"/>
          </a:p>
        </p:txBody>
      </p:sp>
      <p:pic>
        <p:nvPicPr>
          <p:cNvPr id="1028" name="Picture 10" descr="A0To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" y="0"/>
            <a:ext cx="28787385" cy="253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748" y="-20612"/>
            <a:ext cx="13853360" cy="2288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19"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22"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41"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43" algn="l" defTabSz="4175232" rtl="0" eaLnBrk="1" fontAlgn="base" hangingPunct="1">
        <a:spcBef>
          <a:spcPct val="0"/>
        </a:spcBef>
        <a:spcAft>
          <a:spcPct val="0"/>
        </a:spcAft>
        <a:defRPr sz="11999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10" indent="-342910" algn="l" defTabSz="4175232" rtl="0" eaLnBrk="1" fontAlgn="base" hangingPunct="1">
        <a:spcBef>
          <a:spcPct val="20000"/>
        </a:spcBef>
        <a:spcAft>
          <a:spcPct val="0"/>
        </a:spcAft>
        <a:buChar char="•"/>
        <a:defRPr sz="3205">
          <a:solidFill>
            <a:schemeClr val="tx1"/>
          </a:solidFill>
          <a:latin typeface="+mn-lt"/>
          <a:ea typeface="+mn-ea"/>
          <a:cs typeface="+mn-cs"/>
        </a:defRPr>
      </a:lvl1pPr>
      <a:lvl2pPr marL="190507" indent="280997" algn="l" defTabSz="4175232" rtl="0" eaLnBrk="1" fontAlgn="base" hangingPunct="1">
        <a:spcBef>
          <a:spcPct val="20000"/>
        </a:spcBef>
        <a:spcAft>
          <a:spcPct val="0"/>
        </a:spcAft>
        <a:buFont typeface="Times" charset="0"/>
        <a:buChar char="•"/>
        <a:defRPr sz="3205">
          <a:solidFill>
            <a:schemeClr val="tx1"/>
          </a:solidFill>
          <a:latin typeface="+mn-lt"/>
          <a:ea typeface="+mn-ea"/>
        </a:defRPr>
      </a:lvl2pPr>
      <a:lvl3pPr marL="679467" indent="-17465" algn="l" defTabSz="4175232" rtl="0" eaLnBrk="1" fontAlgn="base" hangingPunct="1">
        <a:spcBef>
          <a:spcPct val="20000"/>
        </a:spcBef>
        <a:spcAft>
          <a:spcPct val="0"/>
        </a:spcAft>
        <a:buChar char="–"/>
        <a:defRPr sz="3205">
          <a:solidFill>
            <a:schemeClr val="tx1"/>
          </a:solidFill>
          <a:latin typeface="+mn-lt"/>
          <a:ea typeface="+mn-ea"/>
        </a:defRPr>
      </a:lvl3pPr>
      <a:lvl4pPr marL="942999" indent="428642" algn="l" defTabSz="4175232" rtl="0" eaLnBrk="1" fontAlgn="base" hangingPunct="1">
        <a:spcBef>
          <a:spcPct val="20000"/>
        </a:spcBef>
        <a:spcAft>
          <a:spcPct val="0"/>
        </a:spcAft>
        <a:buChar char="–"/>
        <a:defRPr sz="3205">
          <a:solidFill>
            <a:schemeClr val="tx1"/>
          </a:solidFill>
          <a:latin typeface="+mn-lt"/>
          <a:ea typeface="+mn-ea"/>
        </a:defRPr>
      </a:lvl4pPr>
      <a:lvl5pPr marL="1133505" indent="695346" algn="l" defTabSz="4175232" rtl="0" eaLnBrk="1" fontAlgn="base" hangingPunct="1">
        <a:spcBef>
          <a:spcPct val="20000"/>
        </a:spcBef>
        <a:spcAft>
          <a:spcPct val="0"/>
        </a:spcAft>
        <a:buChar char="»"/>
        <a:defRPr sz="4002">
          <a:solidFill>
            <a:schemeClr val="tx1"/>
          </a:solidFill>
          <a:latin typeface="Arial" pitchFamily="-110" charset="0"/>
          <a:ea typeface="+mn-ea"/>
        </a:defRPr>
      </a:lvl5pPr>
      <a:lvl6pPr marL="1590716" algn="l" defTabSz="4175232" rtl="0" eaLnBrk="1" fontAlgn="base" hangingPunct="1">
        <a:spcBef>
          <a:spcPct val="20000"/>
        </a:spcBef>
        <a:spcAft>
          <a:spcPct val="0"/>
        </a:spcAft>
        <a:defRPr sz="4002">
          <a:solidFill>
            <a:schemeClr val="tx1"/>
          </a:solidFill>
          <a:latin typeface="Arial" pitchFamily="-110" charset="0"/>
          <a:ea typeface="+mn-ea"/>
        </a:defRPr>
      </a:lvl6pPr>
      <a:lvl7pPr marL="2047935" algn="l" defTabSz="4175232" rtl="0" eaLnBrk="1" fontAlgn="base" hangingPunct="1">
        <a:spcBef>
          <a:spcPct val="20000"/>
        </a:spcBef>
        <a:spcAft>
          <a:spcPct val="0"/>
        </a:spcAft>
        <a:defRPr sz="4002">
          <a:solidFill>
            <a:schemeClr val="tx1"/>
          </a:solidFill>
          <a:latin typeface="Arial" pitchFamily="-110" charset="0"/>
          <a:ea typeface="+mn-ea"/>
        </a:defRPr>
      </a:lvl7pPr>
      <a:lvl8pPr marL="2505146" algn="l" defTabSz="4175232" rtl="0" eaLnBrk="1" fontAlgn="base" hangingPunct="1">
        <a:spcBef>
          <a:spcPct val="20000"/>
        </a:spcBef>
        <a:spcAft>
          <a:spcPct val="0"/>
        </a:spcAft>
        <a:defRPr sz="4002">
          <a:solidFill>
            <a:schemeClr val="tx1"/>
          </a:solidFill>
          <a:latin typeface="Arial" pitchFamily="-110" charset="0"/>
          <a:ea typeface="+mn-ea"/>
        </a:defRPr>
      </a:lvl8pPr>
      <a:lvl9pPr marL="2962357" algn="l" defTabSz="4175232" rtl="0" eaLnBrk="1" fontAlgn="base" hangingPunct="1">
        <a:spcBef>
          <a:spcPct val="20000"/>
        </a:spcBef>
        <a:spcAft>
          <a:spcPct val="0"/>
        </a:spcAft>
        <a:defRPr sz="4002">
          <a:solidFill>
            <a:schemeClr val="tx1"/>
          </a:solidFill>
          <a:latin typeface="Arial" pitchFamily="-110" charset="0"/>
          <a:ea typeface="+mn-ea"/>
        </a:defRPr>
      </a:lvl9pPr>
    </p:bodyStyle>
    <p:otherStyle>
      <a:defPPr>
        <a:defRPr lang="en-US"/>
      </a:defPPr>
      <a:lvl1pPr marL="0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7219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1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3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6062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3281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4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7703" algn="l" defTabSz="457219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119"/>
          <p:cNvSpPr/>
          <p:nvPr/>
        </p:nvSpPr>
        <p:spPr bwMode="auto">
          <a:xfrm>
            <a:off x="609601" y="20296134"/>
            <a:ext cx="17682226" cy="11708445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1293360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033" y="149063"/>
            <a:ext cx="27506211" cy="3825719"/>
          </a:xfrm>
          <a:prstGeom prst="rect">
            <a:avLst/>
          </a:prstGeom>
          <a:noFill/>
        </p:spPr>
        <p:txBody>
          <a:bodyPr wrap="square" lIns="129333" tIns="64671" rIns="129333" bIns="64671" rtlCol="0">
            <a:spAutoFit/>
          </a:bodyPr>
          <a:lstStyle/>
          <a:p>
            <a:r>
              <a:rPr lang="en-NZ" altLang="zh-CN" sz="6003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Idiopathic </a:t>
            </a:r>
            <a:r>
              <a:rPr lang="en-NZ" altLang="zh-CN" sz="6003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pulmonary fibrosis: a study using volumetric imaging and functional data in a computational lung model</a:t>
            </a:r>
            <a:endParaRPr lang="zh-CN" altLang="zh-CN" sz="6003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zh-CN" altLang="zh-CN" sz="6003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NZ" sz="6003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585596" y="6003782"/>
            <a:ext cx="17806557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1"/>
              </a:spcBef>
              <a:spcAft>
                <a:spcPts val="1700"/>
              </a:spcAft>
            </a:pPr>
            <a:r>
              <a:rPr lang="en-NZ" altLang="zh-CN" sz="3604"/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 This work aims to develop a new quantitative tool that integrates data from volumetric imaging, PFTs, and computational models for lung function, to understand differences between IPF and normal older lungs.</a:t>
            </a:r>
            <a:endParaRPr lang="en-GB" altLang="zh-CN" sz="3604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Text Box 19"/>
          <p:cNvSpPr txBox="1">
            <a:spLocks noChangeArrowheads="1"/>
          </p:cNvSpPr>
          <p:nvPr/>
        </p:nvSpPr>
        <p:spPr bwMode="auto">
          <a:xfrm>
            <a:off x="310872" y="2480706"/>
            <a:ext cx="40575292" cy="70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2" b="1" dirty="0">
                <a:latin typeface="Verdana" charset="0"/>
              </a:rPr>
              <a:t>Yuwen Zhang, Alys Clark, </a:t>
            </a:r>
            <a:r>
              <a:rPr lang="en-NZ" altLang="zh-CN" sz="4002" b="1" dirty="0" err="1">
                <a:latin typeface="Verdana" charset="0"/>
              </a:rPr>
              <a:t>Haribalan</a:t>
            </a:r>
            <a:r>
              <a:rPr lang="en-NZ" altLang="zh-CN" sz="4002" b="1" dirty="0">
                <a:latin typeface="Verdana" charset="0"/>
              </a:rPr>
              <a:t> Kumar</a:t>
            </a:r>
            <a:r>
              <a:rPr lang="en-US" altLang="zh-CN" sz="4002" b="1" dirty="0">
                <a:latin typeface="Verdana" charset="0"/>
              </a:rPr>
              <a:t> </a:t>
            </a:r>
            <a:r>
              <a:rPr lang="en-NZ" sz="4002" b="1" dirty="0">
                <a:latin typeface="Verdana" charset="0"/>
              </a:rPr>
              <a:t>, Merryn Tawhai,  Auckland Bioengineering Institute, The University of Auckland, New Zealand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2070907" y="15042539"/>
            <a:ext cx="6317789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20" indent="-571520">
              <a:buFont typeface="Arial" charset="0"/>
              <a:buChar char="•"/>
            </a:pPr>
            <a:r>
              <a:rPr lang="en-NZ" sz="3604" b="1" u="sng" dirty="0">
                <a:latin typeface="Calibri" pitchFamily="34" charset="0"/>
              </a:rPr>
              <a:t>Pulmonary parenchyma classification </a:t>
            </a:r>
            <a:r>
              <a:rPr lang="en-NZ" sz="3604" dirty="0">
                <a:latin typeface="Calibri" pitchFamily="34" charset="0"/>
              </a:rPr>
              <a:t>- CALIPER (Computer-Aided Lung Information for Pathology Evaluation and Ratings) classification of abnormalities based on signature mapping techniques</a:t>
            </a:r>
          </a:p>
        </p:txBody>
      </p:sp>
      <p:sp>
        <p:nvSpPr>
          <p:cNvPr id="122" name="Rounded Rectangle 119"/>
          <p:cNvSpPr/>
          <p:nvPr/>
        </p:nvSpPr>
        <p:spPr bwMode="auto">
          <a:xfrm>
            <a:off x="609601" y="11056280"/>
            <a:ext cx="17678208" cy="8743595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1293360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28" name="Snip Single Corner Rectangle 16"/>
          <p:cNvSpPr/>
          <p:nvPr/>
        </p:nvSpPr>
        <p:spPr>
          <a:xfrm flipH="1">
            <a:off x="574297" y="10836424"/>
            <a:ext cx="17713512" cy="1037186"/>
          </a:xfrm>
          <a:prstGeom prst="rect">
            <a:avLst/>
          </a:prstGeom>
          <a:solidFill>
            <a:srgbClr val="007635"/>
          </a:solidFill>
          <a:ln w="9525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algn="ctr" defTabSz="1293360"/>
            <a:r>
              <a:rPr lang="en-NZ" sz="6605" b="1">
                <a:solidFill>
                  <a:schemeClr val="bg1"/>
                </a:solidFill>
                <a:latin typeface="Calibri" pitchFamily="34" charset="0"/>
              </a:rPr>
              <a:t>Tissue classfication</a:t>
            </a:r>
            <a:endParaRPr lang="en-NZ" sz="6605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D:\PhD\poster\2017ABIForum\Pic\ip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55150" r="2963" b="3663"/>
          <a:stretch/>
        </p:blipFill>
        <p:spPr bwMode="auto">
          <a:xfrm>
            <a:off x="1043740" y="12435789"/>
            <a:ext cx="11082686" cy="320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67076" r="18115" b="10017"/>
          <a:stretch/>
        </p:blipFill>
        <p:spPr bwMode="auto">
          <a:xfrm>
            <a:off x="806651" y="16022327"/>
            <a:ext cx="10959681" cy="160660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03076" y="17921593"/>
            <a:ext cx="11267636" cy="1338055"/>
            <a:chOff x="1063291" y="20885996"/>
            <a:chExt cx="12094875" cy="1338053"/>
          </a:xfrm>
        </p:grpSpPr>
        <p:sp>
          <p:nvSpPr>
            <p:cNvPr id="72" name="矩形 71"/>
            <p:cNvSpPr/>
            <p:nvPr/>
          </p:nvSpPr>
          <p:spPr>
            <a:xfrm>
              <a:off x="1063291" y="20885996"/>
              <a:ext cx="12094875" cy="5855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5">
                  <a:latin typeface="Calibri" pitchFamily="34" charset="0"/>
                </a:rPr>
                <a:t>N</a:t>
              </a:r>
              <a:r>
                <a:rPr lang="zh-CN" altLang="zh-CN" sz="3205">
                  <a:latin typeface="Calibri" pitchFamily="34" charset="0"/>
                </a:rPr>
                <a:t>ormal</a:t>
              </a:r>
              <a:r>
                <a:rPr lang="en-US" altLang="zh-CN" sz="3205">
                  <a:latin typeface="Calibri" pitchFamily="34" charset="0"/>
                </a:rPr>
                <a:t>        G</a:t>
              </a:r>
              <a:r>
                <a:rPr lang="zh-CN" altLang="zh-CN" sz="3205">
                  <a:latin typeface="Calibri" pitchFamily="34" charset="0"/>
                </a:rPr>
                <a:t>round-glass</a:t>
              </a:r>
              <a:r>
                <a:rPr lang="en-US" altLang="zh-CN" sz="3205">
                  <a:latin typeface="Calibri" pitchFamily="34" charset="0"/>
                </a:rPr>
                <a:t>    </a:t>
              </a:r>
              <a:r>
                <a:rPr lang="en-US" altLang="zh-CN" sz="3205">
                  <a:latin typeface="Calibri" pitchFamily="34" charset="0"/>
                </a:rPr>
                <a:t>R</a:t>
              </a:r>
              <a:r>
                <a:rPr lang="zh-CN" altLang="zh-CN" sz="3205">
                  <a:latin typeface="Calibri" pitchFamily="34" charset="0"/>
                </a:rPr>
                <a:t>eticular</a:t>
              </a:r>
              <a:r>
                <a:rPr lang="en-US" altLang="zh-CN" sz="3205">
                  <a:latin typeface="Calibri" pitchFamily="34" charset="0"/>
                </a:rPr>
                <a:t>     </a:t>
              </a:r>
              <a:r>
                <a:rPr lang="en-US" altLang="zh-CN" sz="3205">
                  <a:latin typeface="Calibri" pitchFamily="34" charset="0"/>
                </a:rPr>
                <a:t> </a:t>
              </a:r>
              <a:r>
                <a:rPr lang="en-US" altLang="zh-CN" sz="3205">
                  <a:latin typeface="Calibri" pitchFamily="34" charset="0"/>
                </a:rPr>
                <a:t>H</a:t>
              </a:r>
              <a:r>
                <a:rPr lang="zh-CN" altLang="zh-CN" sz="3205">
                  <a:latin typeface="Calibri" pitchFamily="34" charset="0"/>
                </a:rPr>
                <a:t>oneycomb </a:t>
              </a:r>
              <a:r>
                <a:rPr lang="en-US" altLang="zh-CN" sz="3205">
                  <a:latin typeface="Calibri" pitchFamily="34" charset="0"/>
                </a:rPr>
                <a:t>    </a:t>
              </a:r>
              <a:r>
                <a:rPr lang="en-US" altLang="zh-CN" sz="3205">
                  <a:latin typeface="Calibri" pitchFamily="34" charset="0"/>
                </a:rPr>
                <a:t>E</a:t>
              </a:r>
              <a:r>
                <a:rPr lang="zh-CN" altLang="zh-CN" sz="3205">
                  <a:latin typeface="Calibri" pitchFamily="34" charset="0"/>
                </a:rPr>
                <a:t>mphysema</a:t>
              </a:r>
              <a:endParaRPr lang="zh-CN" altLang="zh-CN" sz="3205" dirty="0"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60839" r="62723" b="27349"/>
            <a:stretch/>
          </p:blipFill>
          <p:spPr bwMode="auto">
            <a:xfrm>
              <a:off x="1361571" y="21515601"/>
              <a:ext cx="1057476" cy="708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4" t="61681" r="25727" b="28727"/>
            <a:stretch/>
          </p:blipFill>
          <p:spPr bwMode="auto">
            <a:xfrm>
              <a:off x="3496213" y="21541127"/>
              <a:ext cx="938959" cy="61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5" t="61684" r="34574" b="28921"/>
            <a:stretch/>
          </p:blipFill>
          <p:spPr bwMode="auto">
            <a:xfrm>
              <a:off x="8771807" y="21541001"/>
              <a:ext cx="931775" cy="61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6" t="61943" r="72260" b="28974"/>
            <a:stretch/>
          </p:blipFill>
          <p:spPr bwMode="auto">
            <a:xfrm>
              <a:off x="6140257" y="21541001"/>
              <a:ext cx="781223" cy="61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4" t="61459" r="47748" b="28782"/>
            <a:stretch/>
          </p:blipFill>
          <p:spPr bwMode="auto">
            <a:xfrm>
              <a:off x="11661104" y="21541001"/>
              <a:ext cx="994812" cy="61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Snip Single Corner Rectangle 16"/>
          <p:cNvSpPr/>
          <p:nvPr/>
        </p:nvSpPr>
        <p:spPr>
          <a:xfrm flipH="1">
            <a:off x="574297" y="4683786"/>
            <a:ext cx="18138532" cy="1049551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60">
              <a:defRPr/>
            </a:pPr>
            <a:r>
              <a:rPr lang="en-NZ" sz="6605" b="1">
                <a:solidFill>
                  <a:schemeClr val="bg1"/>
                </a:solidFill>
                <a:latin typeface="Calibri" pitchFamily="34" charset="0"/>
              </a:rPr>
              <a:t>Introduction</a:t>
            </a:r>
            <a:endParaRPr lang="en-NZ" sz="6605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" name="Snip Single Corner Rectangle 16"/>
          <p:cNvSpPr/>
          <p:nvPr/>
        </p:nvSpPr>
        <p:spPr>
          <a:xfrm flipH="1">
            <a:off x="609601" y="20205648"/>
            <a:ext cx="17678208" cy="1084367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60">
              <a:defRPr/>
            </a:pPr>
            <a:r>
              <a:rPr lang="en-NZ" sz="6605" b="1" i="1">
                <a:solidFill>
                  <a:schemeClr val="bg1"/>
                </a:solidFill>
                <a:latin typeface="Calibri" pitchFamily="34" charset="0"/>
              </a:rPr>
              <a:t>Analysis </a:t>
            </a:r>
            <a:r>
              <a:rPr lang="en-NZ" sz="6605" b="1" i="1">
                <a:solidFill>
                  <a:schemeClr val="bg1"/>
                </a:solidFill>
                <a:latin typeface="Calibri" pitchFamily="34" charset="0"/>
              </a:rPr>
              <a:t>        </a:t>
            </a:r>
            <a:r>
              <a:rPr lang="en-NZ" sz="4799" b="1" i="1">
                <a:solidFill>
                  <a:schemeClr val="bg1"/>
                </a:solidFill>
                <a:latin typeface="Calibri" pitchFamily="34" charset="0"/>
              </a:rPr>
              <a:t>Qantitative</a:t>
            </a:r>
            <a:r>
              <a:rPr lang="en-NZ" sz="4799" b="1">
                <a:solidFill>
                  <a:schemeClr val="bg1"/>
                </a:solidFill>
                <a:latin typeface="Calibri" pitchFamily="34" charset="0"/>
              </a:rPr>
              <a:t> analysis of disease from classified data</a:t>
            </a:r>
            <a:endParaRPr lang="en-NZ" sz="6207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00085" y="12144059"/>
            <a:ext cx="5900887" cy="397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20" indent="-571520">
              <a:buFont typeface="Arial" panose="020B0604020202020204" pitchFamily="34" charset="0"/>
              <a:buChar char="•"/>
            </a:pPr>
            <a:r>
              <a:rPr lang="en-NZ" sz="3604" b="1" u="sng" dirty="0">
                <a:latin typeface="Calibri" pitchFamily="34" charset="0"/>
              </a:rPr>
              <a:t>Data</a:t>
            </a:r>
            <a:r>
              <a:rPr lang="en-NZ" sz="3604" dirty="0">
                <a:latin typeface="Calibri" pitchFamily="34" charset="0"/>
              </a:rPr>
              <a:t>- Clinical IPF CT data from Auckland </a:t>
            </a:r>
            <a:r>
              <a:rPr lang="en-NZ" sz="3604">
                <a:latin typeface="Calibri" pitchFamily="34" charset="0"/>
              </a:rPr>
              <a:t>City </a:t>
            </a:r>
            <a:r>
              <a:rPr lang="en-NZ" sz="3604">
                <a:latin typeface="Calibri" pitchFamily="34" charset="0"/>
              </a:rPr>
              <a:t>Hospital             8 patie    nts</a:t>
            </a:r>
            <a:r>
              <a:rPr lang="en-NZ" sz="3604">
                <a:latin typeface="Calibri" pitchFamily="34" charset="0"/>
              </a:rPr>
              <a:t>, </a:t>
            </a:r>
            <a:r>
              <a:rPr lang="en-NZ" sz="3604">
                <a:latin typeface="Calibri" pitchFamily="34" charset="0"/>
              </a:rPr>
              <a:t>4 </a:t>
            </a:r>
            <a:r>
              <a:rPr lang="en-NZ" sz="3604" dirty="0">
                <a:latin typeface="Calibri" pitchFamily="34" charset="0"/>
              </a:rPr>
              <a:t>of them contain more than one time point scan </a:t>
            </a:r>
            <a:r>
              <a:rPr lang="en-NZ" sz="3604">
                <a:latin typeface="Calibri" pitchFamily="34" charset="0"/>
              </a:rPr>
              <a:t>for each</a:t>
            </a:r>
          </a:p>
          <a:p>
            <a:r>
              <a:rPr lang="en-NZ" sz="3604">
                <a:latin typeface="Calibri" pitchFamily="34" charset="0"/>
              </a:rPr>
              <a:t>                  </a:t>
            </a:r>
            <a:endParaRPr lang="en-NZ" sz="3604" dirty="0">
              <a:latin typeface="Calibri" pitchFamily="34" charset="0"/>
            </a:endParaRPr>
          </a:p>
        </p:txBody>
      </p:sp>
      <p:sp>
        <p:nvSpPr>
          <p:cNvPr id="70" name="Rounded Rectangle 119"/>
          <p:cNvSpPr/>
          <p:nvPr/>
        </p:nvSpPr>
        <p:spPr bwMode="auto">
          <a:xfrm>
            <a:off x="19012657" y="4909388"/>
            <a:ext cx="24194694" cy="9948396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1293360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1" name="Snip Single Corner Rectangle 16"/>
          <p:cNvSpPr/>
          <p:nvPr/>
        </p:nvSpPr>
        <p:spPr>
          <a:xfrm flipH="1">
            <a:off x="19012657" y="4685323"/>
            <a:ext cx="24194694" cy="1153610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60">
              <a:defRPr/>
            </a:pPr>
            <a:r>
              <a:rPr lang="en-NZ" altLang="zh-CN" sz="6605" b="1" i="1">
                <a:solidFill>
                  <a:schemeClr val="bg1"/>
                </a:solidFill>
                <a:latin typeface="Calibri" pitchFamily="34" charset="0"/>
              </a:rPr>
              <a:t>Analysis </a:t>
            </a:r>
            <a:r>
              <a:rPr lang="en-NZ" altLang="zh-CN" sz="6605" b="1" i="1">
                <a:solidFill>
                  <a:schemeClr val="bg1"/>
                </a:solidFill>
                <a:latin typeface="Calibri" pitchFamily="34" charset="0"/>
              </a:rPr>
              <a:t>2                                                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Statistical shape model 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based shape analysis</a:t>
            </a:r>
            <a:endParaRPr lang="en-NZ" sz="4799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-175" r="7399" b="2005"/>
          <a:stretch/>
        </p:blipFill>
        <p:spPr>
          <a:xfrm>
            <a:off x="852034" y="21781508"/>
            <a:ext cx="5141150" cy="4404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241" y="7421422"/>
            <a:ext cx="6422636" cy="415747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96" y="7504127"/>
            <a:ext cx="6340102" cy="407733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 rot="10800000" flipV="1">
            <a:off x="700299" y="26553405"/>
            <a:ext cx="5088095" cy="508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20" indent="-571520">
              <a:buFont typeface="Arial" panose="020B0604020202020204" pitchFamily="34" charset="0"/>
              <a:buChar char="•"/>
            </a:pPr>
            <a:r>
              <a:rPr lang="en-GB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Fibrosis usually has a consistently higher TD (0.34/0.41 for reticular/ground-glass) compared to normal tissue (0.28</a:t>
            </a:r>
            <a:r>
              <a:rPr lang="en-GB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) over time. </a:t>
            </a:r>
            <a:r>
              <a:rPr lang="en-GB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In contrast, emphysema has lower density (0.08)</a:t>
            </a:r>
            <a:endParaRPr lang="zh-CN" altLang="en-US" sz="3604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031531" y="26534260"/>
            <a:ext cx="5464812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20" indent="-571520">
              <a:buFont typeface="Arial" panose="020B0604020202020204" pitchFamily="34" charset="0"/>
              <a:buChar char="•"/>
            </a:pPr>
            <a:r>
              <a:rPr lang="en-GB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Fibrosis presents predominantly in lower lobes (72%, 58%, 65% for honeycomb, reticular, ground-glass). But emphysema appears predominantly in upper lobes (73%).</a:t>
            </a:r>
            <a:endParaRPr lang="zh-CN" altLang="en-US" sz="3604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351898" y="35461875"/>
            <a:ext cx="4846840" cy="585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5">
                <a:latin typeface="Calibri" pitchFamily="34" charset="0"/>
              </a:rPr>
              <a:t>3D grid density visualization</a:t>
            </a:r>
            <a:endParaRPr lang="zh-CN" altLang="zh-CN" sz="3205" dirty="0">
              <a:latin typeface="Calibri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267414" y="6082761"/>
            <a:ext cx="2773604" cy="1078757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5">
                <a:latin typeface="Calibri" pitchFamily="34" charset="0"/>
              </a:rPr>
              <a:t>Training data collection</a:t>
            </a:r>
            <a:endParaRPr lang="zh-CN" altLang="en-US" sz="3205" dirty="0">
              <a:latin typeface="Calibri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3006188" y="6082773"/>
            <a:ext cx="3969075" cy="1078757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5">
                <a:latin typeface="Calibri" pitchFamily="34" charset="0"/>
              </a:rPr>
              <a:t>Principle component  shape feature analysis</a:t>
            </a:r>
            <a:endParaRPr lang="zh-CN" altLang="en-US" sz="3205" dirty="0">
              <a:latin typeface="Calibri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27940457" y="6082765"/>
            <a:ext cx="3421530" cy="1078757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5">
                <a:latin typeface="Calibri" pitchFamily="34" charset="0"/>
              </a:rPr>
              <a:t>Statistical shape model construction</a:t>
            </a:r>
            <a:endParaRPr lang="zh-CN" altLang="en-US" sz="3205" dirty="0">
              <a:latin typeface="Calibri" pitchFamily="34" charset="0"/>
            </a:endParaRPr>
          </a:p>
        </p:txBody>
      </p:sp>
      <p:cxnSp>
        <p:nvCxnSpPr>
          <p:cNvPr id="109" name="直接箭头连接符 108"/>
          <p:cNvCxnSpPr>
            <a:stCxn id="106" idx="3"/>
            <a:endCxn id="107" idx="1"/>
          </p:cNvCxnSpPr>
          <p:nvPr/>
        </p:nvCxnSpPr>
        <p:spPr bwMode="auto">
          <a:xfrm>
            <a:off x="22041018" y="6622140"/>
            <a:ext cx="965170" cy="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接箭头连接符 109"/>
          <p:cNvCxnSpPr>
            <a:stCxn id="107" idx="3"/>
            <a:endCxn id="108" idx="1"/>
          </p:cNvCxnSpPr>
          <p:nvPr/>
        </p:nvCxnSpPr>
        <p:spPr bwMode="auto">
          <a:xfrm flipV="1">
            <a:off x="26975263" y="6622144"/>
            <a:ext cx="965194" cy="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矩形 110"/>
          <p:cNvSpPr/>
          <p:nvPr/>
        </p:nvSpPr>
        <p:spPr>
          <a:xfrm>
            <a:off x="32280440" y="6083343"/>
            <a:ext cx="2758896" cy="1078757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5">
                <a:latin typeface="Calibri" pitchFamily="34" charset="0"/>
              </a:rPr>
              <a:t>Specific subject projection</a:t>
            </a:r>
            <a:endParaRPr lang="zh-CN" altLang="en-US" sz="3205" dirty="0">
              <a:latin typeface="Calibri" pitchFamily="34" charset="0"/>
            </a:endParaRPr>
          </a:p>
        </p:txBody>
      </p:sp>
      <p:cxnSp>
        <p:nvCxnSpPr>
          <p:cNvPr id="112" name="直接箭头连接符 111"/>
          <p:cNvCxnSpPr>
            <a:stCxn id="108" idx="3"/>
            <a:endCxn id="111" idx="1"/>
          </p:cNvCxnSpPr>
          <p:nvPr/>
        </p:nvCxnSpPr>
        <p:spPr bwMode="auto">
          <a:xfrm>
            <a:off x="31361987" y="6622144"/>
            <a:ext cx="918453" cy="5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文本框 112"/>
          <p:cNvSpPr txBox="1"/>
          <p:nvPr/>
        </p:nvSpPr>
        <p:spPr>
          <a:xfrm>
            <a:off x="34879868" y="6427118"/>
            <a:ext cx="8129265" cy="841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 algn="just">
              <a:defRPr sz="3600"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71520" indent="-571520">
              <a:buFont typeface="Arial" panose="020B0604020202020204" pitchFamily="34" charset="0"/>
              <a:buChar char="•"/>
            </a:pPr>
            <a:r>
              <a:rPr lang="en-NZ" altLang="zh-CN" sz="3604"/>
              <a:t>The first principal SSM mode relates to the anteroposterior diameter of the lung, and the ratio of apical and basal diameters</a:t>
            </a:r>
          </a:p>
          <a:p>
            <a:pPr marL="571520" indent="-571520">
              <a:buFont typeface="Arial" panose="020B0604020202020204" pitchFamily="34" charset="0"/>
              <a:buChar char="•"/>
            </a:pPr>
            <a:r>
              <a:rPr lang="en-NZ" altLang="zh-CN" sz="3604"/>
              <a:t>The first principal SSM mode (&gt;20% of the shape variation in normal lungs) is significantly different between IPF and normal .</a:t>
            </a:r>
            <a:r>
              <a:rPr lang="en-US" altLang="zh-CN" sz="3604"/>
              <a:t> </a:t>
            </a:r>
          </a:p>
          <a:p>
            <a:pPr marL="571520" indent="-571520">
              <a:buFont typeface="Arial" panose="020B0604020202020204" pitchFamily="34" charset="0"/>
              <a:buChar char="•"/>
            </a:pPr>
            <a:r>
              <a:rPr lang="en-NZ" altLang="zh-CN" sz="3604"/>
              <a:t>For IPF subjects, the first mode </a:t>
            </a:r>
            <a:r>
              <a:rPr lang="en-US" altLang="zh-CN" sz="3604"/>
              <a:t>has a strong relationship with fibrosis percent</a:t>
            </a:r>
            <a:r>
              <a:rPr lang="en-US" altLang="zh-CN" sz="3604"/>
              <a:t>..</a:t>
            </a:r>
          </a:p>
          <a:p>
            <a:pPr marL="571520" indent="-571520">
              <a:buFont typeface="Arial" panose="020B0604020202020204" pitchFamily="34" charset="0"/>
              <a:buChar char="•"/>
            </a:pPr>
            <a:r>
              <a:rPr lang="en-US" altLang="zh-CN" sz="3604"/>
              <a:t>T</a:t>
            </a:r>
            <a:r>
              <a:rPr lang="en-US" altLang="zh-CN" sz="3604"/>
              <a:t>here </a:t>
            </a:r>
            <a:r>
              <a:rPr lang="en-US" altLang="zh-CN" sz="3604"/>
              <a:t>is a significant </a:t>
            </a:r>
            <a:r>
              <a:rPr lang="en-US" altLang="zh-CN" sz="3604"/>
              <a:t>difference of right lower lobe and right middle lobe </a:t>
            </a:r>
            <a:r>
              <a:rPr lang="en-US" altLang="zh-CN" sz="3604"/>
              <a:t>between normal old </a:t>
            </a:r>
            <a:r>
              <a:rPr lang="en-US" altLang="zh-CN" sz="3604"/>
              <a:t>and </a:t>
            </a:r>
            <a:r>
              <a:rPr lang="en-US" altLang="zh-CN" sz="3604"/>
              <a:t>IPF </a:t>
            </a:r>
            <a:r>
              <a:rPr lang="en-US" altLang="zh-CN" sz="3604"/>
              <a:t>lungs.</a:t>
            </a:r>
            <a:endParaRPr lang="zh-CN" altLang="en-US" sz="3604"/>
          </a:p>
          <a:p>
            <a:endParaRPr lang="zh-CN" altLang="en-US" sz="3604"/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310872" y="3125745"/>
            <a:ext cx="40575292" cy="70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2" b="1">
                <a:latin typeface="Verdana" charset="0"/>
              </a:rPr>
              <a:t>David </a:t>
            </a:r>
            <a:r>
              <a:rPr lang="en-NZ" sz="4002" b="1">
                <a:latin typeface="Verdana" charset="0"/>
              </a:rPr>
              <a:t>Milne, </a:t>
            </a:r>
            <a:r>
              <a:rPr lang="en-NZ" sz="4002" b="1">
                <a:latin typeface="Verdana" charset="0"/>
              </a:rPr>
              <a:t>Margaret Wilsher, </a:t>
            </a:r>
            <a:r>
              <a:rPr lang="en-US" sz="4002" b="1">
                <a:latin typeface="Verdana" charset="0"/>
              </a:rPr>
              <a:t>Auckland City Hospital, Auckland, New Zealand</a:t>
            </a:r>
            <a:endParaRPr lang="en-NZ" sz="4002" b="1" dirty="0">
              <a:latin typeface="Verdana" charset="0"/>
            </a:endParaRPr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310872" y="3811525"/>
            <a:ext cx="40575292" cy="70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2" b="1">
                <a:latin typeface="Verdana" charset="0"/>
              </a:rPr>
              <a:t>Brian Bartholmai</a:t>
            </a:r>
            <a:r>
              <a:rPr lang="en-NZ" sz="4002" b="1">
                <a:latin typeface="Verdana" charset="0"/>
              </a:rPr>
              <a:t>, </a:t>
            </a:r>
            <a:r>
              <a:rPr lang="en-US" sz="4002" b="1">
                <a:latin typeface="Verdana" charset="0"/>
              </a:rPr>
              <a:t>Department of Radiology, Mayo Clinic, Minnesota, US</a:t>
            </a:r>
            <a:endParaRPr lang="en-NZ" sz="4002" b="1" dirty="0">
              <a:latin typeface="Verdana" charset="0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0506" r="31888" b="22058"/>
          <a:stretch/>
        </p:blipFill>
        <p:spPr>
          <a:xfrm>
            <a:off x="19548772" y="11852599"/>
            <a:ext cx="2991068" cy="251187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19817789" y="14222577"/>
            <a:ext cx="2497253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98"/>
              <a:t>Mode1  </a:t>
            </a:r>
            <a:r>
              <a:rPr lang="en-US" altLang="zh-CN" sz="2798">
                <a:solidFill>
                  <a:srgbClr val="FF0000"/>
                </a:solidFill>
              </a:rPr>
              <a:t>-3 SD</a:t>
            </a:r>
            <a:endParaRPr lang="zh-CN" altLang="en-US" sz="2798">
              <a:solidFill>
                <a:srgbClr val="FF0000"/>
              </a:solidFill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18954" r="31888" b="20505"/>
          <a:stretch/>
        </p:blipFill>
        <p:spPr>
          <a:xfrm>
            <a:off x="22769193" y="11774286"/>
            <a:ext cx="2879875" cy="2549225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23035701" y="14252488"/>
            <a:ext cx="245928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 sz="2798"/>
              <a:t>Mode1  -2 </a:t>
            </a:r>
            <a:r>
              <a:rPr lang="en-US" altLang="zh-CN" sz="2798">
                <a:solidFill>
                  <a:srgbClr val="FF0000"/>
                </a:solidFill>
              </a:rPr>
              <a:t>SD</a:t>
            </a:r>
            <a:endParaRPr lang="zh-CN" altLang="en-US" sz="2798">
              <a:solidFill>
                <a:srgbClr val="FF0000"/>
              </a:solidFill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7147" r="32727" b="19766"/>
          <a:stretch/>
        </p:blipFill>
        <p:spPr>
          <a:xfrm>
            <a:off x="25915039" y="11775547"/>
            <a:ext cx="2552097" cy="2541319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t="15849" r="34091" b="19764"/>
          <a:stretch/>
        </p:blipFill>
        <p:spPr>
          <a:xfrm>
            <a:off x="28869473" y="11880793"/>
            <a:ext cx="2127508" cy="2299052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7" t="14297" r="35038" b="17400"/>
          <a:stretch/>
        </p:blipFill>
        <p:spPr>
          <a:xfrm>
            <a:off x="31533458" y="11846164"/>
            <a:ext cx="1996174" cy="2360745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28855721" y="14252500"/>
            <a:ext cx="2576224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 sz="2798"/>
              <a:t>Mode1  1 </a:t>
            </a:r>
            <a:r>
              <a:rPr lang="en-US" altLang="zh-CN" sz="2798">
                <a:solidFill>
                  <a:srgbClr val="FF0000"/>
                </a:solidFill>
              </a:rPr>
              <a:t>SD</a:t>
            </a:r>
            <a:endParaRPr lang="zh-CN" altLang="en-US" sz="2798">
              <a:solidFill>
                <a:srgbClr val="FF0000"/>
              </a:solidFill>
            </a:endParaRPr>
          </a:p>
        </p:txBody>
      </p:sp>
      <p:sp>
        <p:nvSpPr>
          <p:cNvPr id="144" name="右箭头 143"/>
          <p:cNvSpPr/>
          <p:nvPr/>
        </p:nvSpPr>
        <p:spPr>
          <a:xfrm>
            <a:off x="22331169" y="12652651"/>
            <a:ext cx="442705" cy="490862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5" name="右箭头 144"/>
          <p:cNvSpPr/>
          <p:nvPr/>
        </p:nvSpPr>
        <p:spPr>
          <a:xfrm>
            <a:off x="25508432" y="12674964"/>
            <a:ext cx="442705" cy="490862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6" name="右箭头 145"/>
          <p:cNvSpPr/>
          <p:nvPr/>
        </p:nvSpPr>
        <p:spPr>
          <a:xfrm>
            <a:off x="28379871" y="12674964"/>
            <a:ext cx="442705" cy="490862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7" name="右箭头 146"/>
          <p:cNvSpPr/>
          <p:nvPr/>
        </p:nvSpPr>
        <p:spPr>
          <a:xfrm>
            <a:off x="31037727" y="12674964"/>
            <a:ext cx="442705" cy="490862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22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1673797" y="14251418"/>
            <a:ext cx="248122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 sz="2798"/>
              <a:t>Mode1  3 </a:t>
            </a:r>
            <a:r>
              <a:rPr lang="en-US" altLang="zh-CN" sz="2798">
                <a:solidFill>
                  <a:srgbClr val="FF0000"/>
                </a:solidFill>
              </a:rPr>
              <a:t>SD</a:t>
            </a:r>
            <a:endParaRPr lang="zh-CN" altLang="en-US" sz="2798">
              <a:solidFill>
                <a:srgbClr val="FF0000"/>
              </a:solidFill>
            </a:endParaRPr>
          </a:p>
        </p:txBody>
      </p:sp>
      <p:pic>
        <p:nvPicPr>
          <p:cNvPr id="149" name="图片 14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4" t="6535" r="7476" b="11191"/>
          <a:stretch/>
        </p:blipFill>
        <p:spPr>
          <a:xfrm>
            <a:off x="33722253" y="11774294"/>
            <a:ext cx="1078518" cy="2432623"/>
          </a:xfrm>
          <a:prstGeom prst="rect">
            <a:avLst/>
          </a:prstGeom>
        </p:spPr>
      </p:pic>
      <p:sp>
        <p:nvSpPr>
          <p:cNvPr id="150" name="Rounded Rectangle 119"/>
          <p:cNvSpPr/>
          <p:nvPr/>
        </p:nvSpPr>
        <p:spPr bwMode="auto">
          <a:xfrm>
            <a:off x="19012661" y="15580720"/>
            <a:ext cx="24217739" cy="17017681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1293360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51" name="Snip Single Corner Rectangle 16"/>
          <p:cNvSpPr/>
          <p:nvPr/>
        </p:nvSpPr>
        <p:spPr>
          <a:xfrm flipH="1">
            <a:off x="18911791" y="15184175"/>
            <a:ext cx="24295572" cy="1153610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60">
              <a:defRPr/>
            </a:pPr>
            <a:r>
              <a:rPr lang="en-NZ" altLang="zh-CN" sz="6605" b="1" i="1">
                <a:solidFill>
                  <a:schemeClr val="bg1"/>
                </a:solidFill>
                <a:latin typeface="Calibri" pitchFamily="34" charset="0"/>
              </a:rPr>
              <a:t>Analysis </a:t>
            </a:r>
            <a:r>
              <a:rPr lang="en-NZ" altLang="zh-CN" sz="6605" b="1" i="1">
                <a:solidFill>
                  <a:schemeClr val="bg1"/>
                </a:solidFill>
                <a:latin typeface="Calibri" pitchFamily="34" charset="0"/>
              </a:rPr>
              <a:t>3              </a:t>
            </a:r>
            <a:r>
              <a:rPr lang="en-NZ" altLang="zh-CN" sz="6605" b="1" i="1">
                <a:solidFill>
                  <a:schemeClr val="bg1"/>
                </a:solidFill>
                <a:latin typeface="Calibri" pitchFamily="34" charset="0"/>
              </a:rPr>
              <a:t>          P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atient-specific 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computational 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modelling </a:t>
            </a:r>
            <a:r>
              <a:rPr lang="en-NZ" altLang="zh-CN" sz="4799" b="1" i="1">
                <a:solidFill>
                  <a:schemeClr val="bg1"/>
                </a:solidFill>
                <a:latin typeface="Calibri" pitchFamily="34" charset="0"/>
              </a:rPr>
              <a:t>of lung function</a:t>
            </a:r>
            <a:endParaRPr lang="en-NZ" sz="4799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t="18947" r="29837" b="14995"/>
          <a:stretch/>
        </p:blipFill>
        <p:spPr>
          <a:xfrm>
            <a:off x="34205236" y="17209768"/>
            <a:ext cx="2971594" cy="289730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8755" r="31149" b="20212"/>
          <a:stretch/>
        </p:blipFill>
        <p:spPr>
          <a:xfrm>
            <a:off x="24637278" y="17276790"/>
            <a:ext cx="2856399" cy="2748614"/>
          </a:xfrm>
          <a:prstGeom prst="rect">
            <a:avLst/>
          </a:prstGeom>
        </p:spPr>
      </p:pic>
      <p:grpSp>
        <p:nvGrpSpPr>
          <p:cNvPr id="157" name="组合 156"/>
          <p:cNvGrpSpPr/>
          <p:nvPr/>
        </p:nvGrpSpPr>
        <p:grpSpPr>
          <a:xfrm>
            <a:off x="29126735" y="17234477"/>
            <a:ext cx="2973131" cy="2886538"/>
            <a:chOff x="6387511" y="23582037"/>
            <a:chExt cx="5097068" cy="4893733"/>
          </a:xfrm>
        </p:grpSpPr>
        <p:pic>
          <p:nvPicPr>
            <p:cNvPr id="158" name="图片 157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73" t="14580" r="37398" b="12586"/>
            <a:stretch/>
          </p:blipFill>
          <p:spPr>
            <a:xfrm>
              <a:off x="6387511" y="23582037"/>
              <a:ext cx="2718181" cy="4803361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0" t="13865" r="37770" b="10477"/>
            <a:stretch/>
          </p:blipFill>
          <p:spPr>
            <a:xfrm>
              <a:off x="8796131" y="23672409"/>
              <a:ext cx="2688448" cy="4803361"/>
            </a:xfrm>
            <a:prstGeom prst="rect">
              <a:avLst/>
            </a:prstGeom>
          </p:spPr>
        </p:pic>
      </p:grpSp>
      <p:sp>
        <p:nvSpPr>
          <p:cNvPr id="161" name="AutoShape 4"/>
          <p:cNvSpPr>
            <a:spLocks noChangeArrowheads="1"/>
          </p:cNvSpPr>
          <p:nvPr/>
        </p:nvSpPr>
        <p:spPr bwMode="auto">
          <a:xfrm>
            <a:off x="24488292" y="20248782"/>
            <a:ext cx="3062612" cy="550741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Tree generation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2" name="右箭头 161"/>
          <p:cNvSpPr/>
          <p:nvPr/>
        </p:nvSpPr>
        <p:spPr bwMode="auto">
          <a:xfrm>
            <a:off x="27807240" y="18401363"/>
            <a:ext cx="1083798" cy="679912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4" name="AutoShape 4"/>
          <p:cNvSpPr>
            <a:spLocks noChangeArrowheads="1"/>
          </p:cNvSpPr>
          <p:nvPr/>
        </p:nvSpPr>
        <p:spPr bwMode="auto">
          <a:xfrm>
            <a:off x="28932927" y="20290054"/>
            <a:ext cx="3360748" cy="535765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Tree mapping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5" name="AutoShape 4"/>
          <p:cNvSpPr>
            <a:spLocks noChangeArrowheads="1"/>
          </p:cNvSpPr>
          <p:nvPr/>
        </p:nvSpPr>
        <p:spPr bwMode="auto">
          <a:xfrm>
            <a:off x="33840372" y="20296142"/>
            <a:ext cx="4206273" cy="657647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Tree disease labelling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6" name="TextBox 1059"/>
          <p:cNvSpPr txBox="1"/>
          <p:nvPr/>
        </p:nvSpPr>
        <p:spPr>
          <a:xfrm>
            <a:off x="33912014" y="26109020"/>
            <a:ext cx="8955470" cy="4076301"/>
          </a:xfrm>
          <a:prstGeom prst="rect">
            <a:avLst/>
          </a:prstGeom>
          <a:noFill/>
        </p:spPr>
        <p:txBody>
          <a:bodyPr wrap="square" lIns="129333" tIns="64671" rIns="129333" bIns="64671" rtlCol="0">
            <a:spAutoFit/>
          </a:bodyPr>
          <a:lstStyle/>
          <a:p>
            <a:pPr marL="571520" indent="-571520" algn="just">
              <a:buFont typeface="Wingdings" panose="05000000000000000000" pitchFamily="2" charset="2"/>
              <a:buChar char="Ø"/>
            </a:pPr>
            <a:r>
              <a:rPr lang="en-NZ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We classified the pulmonary parenchyma representing IPF features</a:t>
            </a:r>
            <a:r>
              <a:rPr lang="zh-CN" altLang="en-US" sz="3205">
                <a:latin typeface="Calibri" pitchFamily="34" charset="0"/>
                <a:ea typeface="Verdana" pitchFamily="34" charset="0"/>
                <a:cs typeface="Verdana" pitchFamily="34" charset="0"/>
              </a:rPr>
              <a:t>，</a:t>
            </a:r>
            <a:r>
              <a:rPr lang="en-NZ" sz="3205">
                <a:latin typeface="Calibri" pitchFamily="34" charset="0"/>
                <a:ea typeface="Verdana" pitchFamily="34" charset="0"/>
                <a:cs typeface="Verdana" pitchFamily="34" charset="0"/>
              </a:rPr>
              <a:t> and </a:t>
            </a:r>
            <a:r>
              <a:rPr lang="en-NZ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performed </a:t>
            </a:r>
            <a:r>
              <a:rPr lang="en-NZ" sz="3205">
                <a:latin typeface="Calibri" pitchFamily="34" charset="0"/>
                <a:ea typeface="Verdana" pitchFamily="34" charset="0"/>
                <a:cs typeface="Verdana" pitchFamily="34" charset="0"/>
              </a:rPr>
              <a:t>quantitative analysis </a:t>
            </a:r>
            <a:r>
              <a:rPr lang="en-NZ" sz="3205">
                <a:latin typeface="Calibri" pitchFamily="34" charset="0"/>
                <a:ea typeface="Verdana" pitchFamily="34" charset="0"/>
                <a:cs typeface="Verdana" pitchFamily="34" charset="0"/>
              </a:rPr>
              <a:t>of </a:t>
            </a:r>
            <a:r>
              <a:rPr lang="en-NZ" sz="3205">
                <a:latin typeface="Calibri" pitchFamily="34" charset="0"/>
                <a:ea typeface="Verdana" pitchFamily="34" charset="0"/>
                <a:cs typeface="Verdana" pitchFamily="34" charset="0"/>
              </a:rPr>
              <a:t>IPF lungs.</a:t>
            </a:r>
            <a:endParaRPr lang="en-NZ" sz="3205" dirty="0">
              <a:latin typeface="Calibri" pitchFamily="34" charset="0"/>
              <a:ea typeface="Verdana" pitchFamily="34" charset="0"/>
              <a:cs typeface="Verdana" pitchFamily="34" charset="0"/>
            </a:endParaRPr>
          </a:p>
          <a:p>
            <a:pPr marL="571520" indent="-571520" algn="just">
              <a:buFont typeface="Wingdings" panose="05000000000000000000" pitchFamily="2" charset="2"/>
              <a:buChar char="Ø"/>
            </a:pPr>
            <a:r>
              <a:rPr lang="en-NZ" sz="3205">
                <a:latin typeface="Calibri" pitchFamily="34" charset="0"/>
                <a:ea typeface="Verdana" pitchFamily="34" charset="0"/>
                <a:cs typeface="Verdana" pitchFamily="34" charset="0"/>
              </a:rPr>
              <a:t>The quantitative analysis combined with PFT result were used to drive a patient-specific computational modelling of lung function,  and explore the relationship between V/Q mismatching and disease distribution</a:t>
            </a:r>
            <a:endParaRPr lang="en-NZ" sz="3205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7" name="TextBox 72"/>
          <p:cNvSpPr txBox="1"/>
          <p:nvPr/>
        </p:nvSpPr>
        <p:spPr>
          <a:xfrm>
            <a:off x="34261512" y="30109417"/>
            <a:ext cx="8288851" cy="206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1"/>
              </a:spcBef>
              <a:spcAft>
                <a:spcPts val="1700"/>
              </a:spcAft>
            </a:pPr>
            <a:r>
              <a:rPr lang="en-US" altLang="zh-CN" sz="3205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Acknowledgements – 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Clinical data for this study was provided by </a:t>
            </a:r>
            <a:r>
              <a:rPr lang="en-US" altLang="zh-CN" sz="3205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Drs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 ML </a:t>
            </a:r>
            <a:r>
              <a:rPr lang="en-US" altLang="zh-CN" sz="3205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Wilsher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 and DG Milne, Auckland </a:t>
            </a:r>
            <a:r>
              <a:rPr lang="en-US" altLang="zh-CN" sz="3205">
                <a:latin typeface="Calibri" pitchFamily="34" charset="0"/>
                <a:ea typeface="Verdana" pitchFamily="34" charset="0"/>
                <a:cs typeface="Verdana" pitchFamily="34" charset="0"/>
              </a:rPr>
              <a:t>City Hospital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; CALIPER analysis was conducted by </a:t>
            </a:r>
            <a:r>
              <a:rPr lang="en-US" altLang="zh-CN" sz="3205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 B </a:t>
            </a:r>
            <a:r>
              <a:rPr lang="en-US" altLang="zh-CN" sz="3205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Bartholmai</a:t>
            </a:r>
            <a:r>
              <a:rPr lang="en-US" altLang="zh-CN" sz="3205" dirty="0">
                <a:latin typeface="Calibri" pitchFamily="34" charset="0"/>
                <a:ea typeface="Verdana" pitchFamily="34" charset="0"/>
                <a:cs typeface="Verdana" pitchFamily="34" charset="0"/>
              </a:rPr>
              <a:t>, The Mayo Clinic. </a:t>
            </a:r>
            <a:endParaRPr lang="en-GB" altLang="zh-CN" sz="3205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6" name="Snip Single Corner Rectangle 16"/>
          <p:cNvSpPr/>
          <p:nvPr/>
        </p:nvSpPr>
        <p:spPr>
          <a:xfrm flipH="1">
            <a:off x="33883437" y="24882251"/>
            <a:ext cx="9346959" cy="1017712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60">
              <a:defRPr/>
            </a:pPr>
            <a:r>
              <a:rPr lang="en-NZ" altLang="zh-CN" sz="5401" b="1" dirty="0">
                <a:solidFill>
                  <a:schemeClr val="bg1"/>
                </a:solidFill>
                <a:latin typeface="Calibri" pitchFamily="34" charset="0"/>
              </a:rPr>
              <a:t>Summary</a:t>
            </a:r>
            <a:endParaRPr lang="en-NZ" sz="4002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 flipH="1">
            <a:off x="33750817" y="25850081"/>
            <a:ext cx="161197" cy="6472087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7" name="图片 17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6" t="16124" r="29837" b="20076"/>
          <a:stretch/>
        </p:blipFill>
        <p:spPr>
          <a:xfrm>
            <a:off x="38400227" y="17152992"/>
            <a:ext cx="3359454" cy="3061433"/>
          </a:xfrm>
          <a:prstGeom prst="rect">
            <a:avLst/>
          </a:prstGeom>
        </p:spPr>
      </p:pic>
      <p:sp>
        <p:nvSpPr>
          <p:cNvPr id="178" name="AutoShape 4"/>
          <p:cNvSpPr>
            <a:spLocks noChangeArrowheads="1"/>
          </p:cNvSpPr>
          <p:nvPr/>
        </p:nvSpPr>
        <p:spPr bwMode="auto">
          <a:xfrm>
            <a:off x="39153281" y="20309617"/>
            <a:ext cx="2660434" cy="51707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Tree scaling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pic>
        <p:nvPicPr>
          <p:cNvPr id="182" name="图片 2">
            <a:extLst>
              <a:ext uri="{FF2B5EF4-FFF2-40B4-BE49-F238E27FC236}">
                <a16:creationId xmlns="" xmlns:a16="http://schemas.microsoft.com/office/drawing/2014/main" id="{57082BF6-D81F-CA40-BB13-356561F97B7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6" t="21506" r="30701" b="21999"/>
          <a:stretch>
            <a:fillRect/>
          </a:stretch>
        </p:blipFill>
        <p:spPr bwMode="auto">
          <a:xfrm>
            <a:off x="19634666" y="27726900"/>
            <a:ext cx="3428241" cy="287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图片 5">
            <a:extLst>
              <a:ext uri="{FF2B5EF4-FFF2-40B4-BE49-F238E27FC236}">
                <a16:creationId xmlns="" xmlns:a16="http://schemas.microsoft.com/office/drawing/2014/main" id="{3C09A275-E988-1C4C-8645-2D5242ABC54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2388" r="6758"/>
          <a:stretch>
            <a:fillRect/>
          </a:stretch>
        </p:blipFill>
        <p:spPr bwMode="auto">
          <a:xfrm>
            <a:off x="23833089" y="27434446"/>
            <a:ext cx="4551248" cy="334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图片 4">
            <a:extLst>
              <a:ext uri="{FF2B5EF4-FFF2-40B4-BE49-F238E27FC236}">
                <a16:creationId xmlns="" xmlns:a16="http://schemas.microsoft.com/office/drawing/2014/main" id="{7EBFF100-711A-F34A-BC56-1A7B4DFA6F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97" r="7475" b="-261"/>
          <a:stretch>
            <a:fillRect/>
          </a:stretch>
        </p:blipFill>
        <p:spPr bwMode="auto">
          <a:xfrm>
            <a:off x="28641787" y="27389718"/>
            <a:ext cx="4164079" cy="327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23669920" y="16554871"/>
            <a:ext cx="19118264" cy="4557699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74360" y="16616524"/>
            <a:ext cx="11583220" cy="120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4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Step1:  Airway </a:t>
            </a:r>
            <a:r>
              <a:rPr lang="en-US" altLang="zh-CN" sz="3604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and </a:t>
            </a:r>
            <a:r>
              <a:rPr lang="en-US" altLang="zh-CN" sz="3604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vessel tree generation with disease labeling</a:t>
            </a:r>
            <a:endParaRPr lang="zh-CN" altLang="en-US" sz="3604" b="1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19421233" y="26737366"/>
            <a:ext cx="14108399" cy="5123904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9633995" y="26811595"/>
            <a:ext cx="9464839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 sz="3604"/>
              <a:t>Step 3: V/Q </a:t>
            </a:r>
            <a:r>
              <a:rPr lang="en-US" altLang="zh-CN" sz="3604"/>
              <a:t>distribution (gas transfer modeling)</a:t>
            </a:r>
            <a:endParaRPr lang="zh-CN" altLang="en-US" sz="3604"/>
          </a:p>
        </p:txBody>
      </p:sp>
      <p:pic>
        <p:nvPicPr>
          <p:cNvPr id="188" name="图片 2">
            <a:extLst>
              <a:ext uri="{FF2B5EF4-FFF2-40B4-BE49-F238E27FC236}">
                <a16:creationId xmlns="" xmlns:a16="http://schemas.microsoft.com/office/drawing/2014/main" id="{F5317B1F-31C1-ED4B-8B15-800DC9D12B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5787" r="31100" b="23097"/>
          <a:stretch>
            <a:fillRect/>
          </a:stretch>
        </p:blipFill>
        <p:spPr bwMode="auto">
          <a:xfrm>
            <a:off x="19892230" y="22367188"/>
            <a:ext cx="3321994" cy="26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9" name="组合 16">
            <a:extLst>
              <a:ext uri="{FF2B5EF4-FFF2-40B4-BE49-F238E27FC236}">
                <a16:creationId xmlns="" xmlns:a16="http://schemas.microsoft.com/office/drawing/2014/main" id="{1757ECAF-BD54-7542-A6F9-16B78711DC65}"/>
              </a:ext>
            </a:extLst>
          </p:cNvPr>
          <p:cNvGrpSpPr>
            <a:grpSpLocks/>
          </p:cNvGrpSpPr>
          <p:nvPr/>
        </p:nvGrpSpPr>
        <p:grpSpPr bwMode="auto">
          <a:xfrm>
            <a:off x="24120971" y="22065351"/>
            <a:ext cx="4837304" cy="3011974"/>
            <a:chOff x="4801238" y="1185849"/>
            <a:chExt cx="4091242" cy="2969330"/>
          </a:xfrm>
        </p:grpSpPr>
        <p:pic>
          <p:nvPicPr>
            <p:cNvPr id="190" name="图片 5">
              <a:extLst>
                <a:ext uri="{FF2B5EF4-FFF2-40B4-BE49-F238E27FC236}">
                  <a16:creationId xmlns="" xmlns:a16="http://schemas.microsoft.com/office/drawing/2014/main" id="{7805776B-6652-AB49-8D91-C750049F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" t="2628" r="7321" b="2567"/>
            <a:stretch>
              <a:fillRect/>
            </a:stretch>
          </p:blipFill>
          <p:spPr bwMode="auto">
            <a:xfrm>
              <a:off x="4801238" y="1185849"/>
              <a:ext cx="4091242" cy="29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文本框 8">
              <a:extLst>
                <a:ext uri="{FF2B5EF4-FFF2-40B4-BE49-F238E27FC236}">
                  <a16:creationId xmlns="" xmlns:a16="http://schemas.microsoft.com/office/drawing/2014/main" id="{501D1996-97B6-494F-8B8B-B36B8980C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5021" y="1489347"/>
              <a:ext cx="1023669" cy="590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98" dirty="0"/>
                <a:t>Abnormalities on CT scan derived curve</a:t>
              </a:r>
              <a:endParaRPr lang="zh-CN" altLang="en-US" sz="1098" dirty="0"/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="" xmlns:a16="http://schemas.microsoft.com/office/drawing/2014/main" id="{73C4B35A-47B1-7D46-A1DF-D7F75A9645E1}"/>
                </a:ext>
              </a:extLst>
            </p:cNvPr>
            <p:cNvCxnSpPr/>
            <p:nvPr/>
          </p:nvCxnSpPr>
          <p:spPr>
            <a:xfrm>
              <a:off x="7190630" y="1789954"/>
              <a:ext cx="335639" cy="156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4">
              <a:extLst>
                <a:ext uri="{FF2B5EF4-FFF2-40B4-BE49-F238E27FC236}">
                  <a16:creationId xmlns="" xmlns:a16="http://schemas.microsoft.com/office/drawing/2014/main" id="{E6FA8A19-549E-1149-8969-F8ECDFAA6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8697" y="2260822"/>
              <a:ext cx="1245757" cy="424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098" dirty="0"/>
                <a:t>Real inspiration curve</a:t>
              </a:r>
              <a:endParaRPr lang="zh-CN" altLang="en-US" sz="1098"/>
            </a:p>
          </p:txBody>
        </p:sp>
        <p:cxnSp>
          <p:nvCxnSpPr>
            <p:cNvPr id="194" name="直接箭头连接符 193">
              <a:extLst>
                <a:ext uri="{FF2B5EF4-FFF2-40B4-BE49-F238E27FC236}">
                  <a16:creationId xmlns="" xmlns:a16="http://schemas.microsoft.com/office/drawing/2014/main" id="{3DD9042B-EA28-D74C-89B3-DB43D31F11BC}"/>
                </a:ext>
              </a:extLst>
            </p:cNvPr>
            <p:cNvCxnSpPr/>
            <p:nvPr/>
          </p:nvCxnSpPr>
          <p:spPr>
            <a:xfrm flipH="1" flipV="1">
              <a:off x="7804242" y="2062020"/>
              <a:ext cx="144901" cy="264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矩形 194"/>
          <p:cNvSpPr/>
          <p:nvPr/>
        </p:nvSpPr>
        <p:spPr bwMode="auto">
          <a:xfrm>
            <a:off x="19412626" y="21302718"/>
            <a:ext cx="14108399" cy="5120797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6" name="右箭头 195"/>
          <p:cNvSpPr/>
          <p:nvPr/>
        </p:nvSpPr>
        <p:spPr bwMode="auto">
          <a:xfrm>
            <a:off x="32512778" y="18431648"/>
            <a:ext cx="1083798" cy="679912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7" name="右箭头 196"/>
          <p:cNvSpPr/>
          <p:nvPr/>
        </p:nvSpPr>
        <p:spPr bwMode="auto">
          <a:xfrm>
            <a:off x="37282653" y="18364448"/>
            <a:ext cx="1083798" cy="679912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541817" y="17221173"/>
            <a:ext cx="3791552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PFT result: FRC, TLC, DLCO, FEV1, FVC ……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9826006" y="21530704"/>
            <a:ext cx="10286033" cy="6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 sz="3604"/>
              <a:t>Step 2:  Ventialtion and perfusion simulation</a:t>
            </a:r>
            <a:endParaRPr lang="zh-CN" altLang="en-US" sz="3604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21339" r="29729" b="21636"/>
          <a:stretch/>
        </p:blipFill>
        <p:spPr>
          <a:xfrm>
            <a:off x="29271898" y="22246522"/>
            <a:ext cx="3450148" cy="2787718"/>
          </a:xfrm>
          <a:prstGeom prst="rect">
            <a:avLst/>
          </a:prstGeom>
        </p:spPr>
      </p:pic>
      <p:pic>
        <p:nvPicPr>
          <p:cNvPr id="199" name="图片 4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-110"/>
          <a:stretch/>
        </p:blipFill>
        <p:spPr bwMode="auto">
          <a:xfrm>
            <a:off x="6130197" y="21695777"/>
            <a:ext cx="5452333" cy="460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图片 3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630" r="6627" b="1699"/>
          <a:stretch/>
        </p:blipFill>
        <p:spPr bwMode="auto">
          <a:xfrm>
            <a:off x="11808486" y="21695772"/>
            <a:ext cx="5616621" cy="473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71902" y="26534256"/>
            <a:ext cx="5851664" cy="4529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20" indent="-571520">
              <a:buFont typeface="Arial" panose="020B0604020202020204" pitchFamily="34" charset="0"/>
              <a:buChar char="•"/>
            </a:pPr>
            <a:r>
              <a:rPr lang="en-US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. The percentage of ground-glass decreases gradually with the increasing of the lung height. In contrast, the percentage of emphysema roughly keeps a rising </a:t>
            </a:r>
            <a:r>
              <a:rPr lang="en-US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trend. </a:t>
            </a:r>
            <a:endParaRPr lang="zh-CN" altLang="en-US" sz="3604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25981263" y="14243820"/>
            <a:ext cx="2481228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 sz="2798"/>
              <a:t>Mode1  </a:t>
            </a:r>
            <a:r>
              <a:rPr lang="en-US" altLang="zh-CN" sz="2798"/>
              <a:t>0 </a:t>
            </a:r>
            <a:r>
              <a:rPr lang="en-US" altLang="zh-CN" sz="2798">
                <a:solidFill>
                  <a:srgbClr val="FF0000"/>
                </a:solidFill>
              </a:rPr>
              <a:t>SD</a:t>
            </a:r>
            <a:endParaRPr lang="zh-CN" altLang="en-US" sz="2798">
              <a:solidFill>
                <a:srgbClr val="FF0000"/>
              </a:solidFill>
            </a:endParaRPr>
          </a:p>
        </p:txBody>
      </p:sp>
      <p:sp>
        <p:nvSpPr>
          <p:cNvPr id="202" name="AutoShape 4"/>
          <p:cNvSpPr>
            <a:spLocks noChangeArrowheads="1"/>
          </p:cNvSpPr>
          <p:nvPr/>
        </p:nvSpPr>
        <p:spPr bwMode="auto">
          <a:xfrm>
            <a:off x="19817777" y="25272801"/>
            <a:ext cx="3764626" cy="1031484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Simulated firbrosis distribution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3" name="AutoShape 4"/>
          <p:cNvSpPr>
            <a:spLocks noChangeArrowheads="1"/>
          </p:cNvSpPr>
          <p:nvPr/>
        </p:nvSpPr>
        <p:spPr bwMode="auto">
          <a:xfrm>
            <a:off x="24647263" y="25259037"/>
            <a:ext cx="3764626" cy="1031484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Inhale volume and pressure curve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4" name="AutoShape 4"/>
          <p:cNvSpPr>
            <a:spLocks noChangeArrowheads="1"/>
          </p:cNvSpPr>
          <p:nvPr/>
        </p:nvSpPr>
        <p:spPr bwMode="auto">
          <a:xfrm>
            <a:off x="29306451" y="25299670"/>
            <a:ext cx="3764626" cy="1031484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Disease perfusion distribution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5" name="AutoShape 4"/>
          <p:cNvSpPr>
            <a:spLocks noChangeArrowheads="1"/>
          </p:cNvSpPr>
          <p:nvPr/>
        </p:nvSpPr>
        <p:spPr bwMode="auto">
          <a:xfrm>
            <a:off x="19730899" y="30894783"/>
            <a:ext cx="3764626" cy="570850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V/Q distrubution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6" name="AutoShape 4"/>
          <p:cNvSpPr>
            <a:spLocks noChangeArrowheads="1"/>
          </p:cNvSpPr>
          <p:nvPr/>
        </p:nvSpPr>
        <p:spPr bwMode="auto">
          <a:xfrm>
            <a:off x="24550371" y="30894783"/>
            <a:ext cx="3764626" cy="570850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PaO</a:t>
            </a:r>
            <a:r>
              <a:rPr lang="en-US" altLang="zh-CN" sz="3205" baseline="-25000">
                <a:latin typeface="Calibri" pitchFamily="34" charset="0"/>
                <a:ea typeface="ＭＳ Ｐゴシック" charset="-128"/>
              </a:rPr>
              <a:t>2</a:t>
            </a:r>
            <a:r>
              <a:rPr lang="en-US" altLang="zh-CN" sz="3205">
                <a:latin typeface="Calibri" pitchFamily="34" charset="0"/>
                <a:ea typeface="ＭＳ Ｐゴシック" charset="-128"/>
              </a:rPr>
              <a:t> distribution</a:t>
            </a:r>
            <a:endParaRPr lang="zh-CN" altLang="en-US" sz="3205" baseline="-250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7" name="AutoShape 4"/>
          <p:cNvSpPr>
            <a:spLocks noChangeArrowheads="1"/>
          </p:cNvSpPr>
          <p:nvPr/>
        </p:nvSpPr>
        <p:spPr bwMode="auto">
          <a:xfrm>
            <a:off x="29399438" y="30946873"/>
            <a:ext cx="3764626" cy="557013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5">
                <a:latin typeface="Calibri" pitchFamily="34" charset="0"/>
                <a:ea typeface="ＭＳ Ｐゴシック" charset="-128"/>
              </a:rPr>
              <a:t>MIGET plot</a:t>
            </a:r>
            <a:endParaRPr lang="zh-CN" altLang="en-US" sz="3205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35297425" y="21689464"/>
            <a:ext cx="7711721" cy="2774157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35457584" y="21896626"/>
            <a:ext cx="7662189" cy="231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4">
                <a:latin typeface="Calibri" pitchFamily="34" charset="0"/>
                <a:ea typeface="Verdana" pitchFamily="34" charset="0"/>
                <a:cs typeface="Verdana" pitchFamily="34" charset="0"/>
              </a:rPr>
              <a:t>Physiological knowledge of IPF patients: increased airway volume and vessel volume, decreased dead space, lung compliance and diffusion capacity</a:t>
            </a:r>
            <a:endParaRPr lang="zh-CN" altLang="en-US" sz="3604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0" name="圆角矩形 209"/>
          <p:cNvSpPr/>
          <p:nvPr/>
        </p:nvSpPr>
        <p:spPr bwMode="auto">
          <a:xfrm>
            <a:off x="19267402" y="17050333"/>
            <a:ext cx="3712385" cy="2237912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485538" y="19878704"/>
            <a:ext cx="2320137" cy="9534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798" b="1"/>
              <a:t>Paramiterize</a:t>
            </a:r>
          </a:p>
          <a:p>
            <a:r>
              <a:rPr lang="en-US" altLang="zh-CN" sz="2798" b="1"/>
              <a:t>modeling</a:t>
            </a:r>
            <a:endParaRPr lang="zh-CN" altLang="en-US" sz="2798" b="1"/>
          </a:p>
        </p:txBody>
      </p:sp>
      <p:sp>
        <p:nvSpPr>
          <p:cNvPr id="212" name="右箭头 211"/>
          <p:cNvSpPr/>
          <p:nvPr/>
        </p:nvSpPr>
        <p:spPr bwMode="auto">
          <a:xfrm rot="5400000">
            <a:off x="19973511" y="19994562"/>
            <a:ext cx="2330346" cy="937048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2967075" y="22005618"/>
            <a:ext cx="2320137" cy="9534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798" b="1"/>
              <a:t>Paramiterize</a:t>
            </a:r>
          </a:p>
          <a:p>
            <a:r>
              <a:rPr lang="en-US" altLang="zh-CN" sz="2798" b="1"/>
              <a:t>modeling</a:t>
            </a:r>
            <a:endParaRPr lang="zh-CN" altLang="en-US" sz="2798" b="1"/>
          </a:p>
        </p:txBody>
      </p:sp>
      <p:sp>
        <p:nvSpPr>
          <p:cNvPr id="214" name="右箭头 213"/>
          <p:cNvSpPr/>
          <p:nvPr/>
        </p:nvSpPr>
        <p:spPr bwMode="auto">
          <a:xfrm rot="10800000">
            <a:off x="32967087" y="22850562"/>
            <a:ext cx="2330346" cy="937048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17" rIns="91442" bIns="45717" numCol="1" rtlCol="0" anchor="t" anchorCtr="0" compatLnSpc="1">
            <a:prstTxWarp prst="textNoShape">
              <a:avLst/>
            </a:prstTxWarp>
          </a:bodyPr>
          <a:lstStyle/>
          <a:p>
            <a:pPr defTabSz="914422"/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4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4" grpId="0" animBg="1"/>
      <p:bldP spid="165" grpId="0" animBg="1"/>
      <p:bldP spid="178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</p:bldLst>
  </p:timing>
</p:sld>
</file>

<file path=ppt/theme/theme1.xml><?xml version="1.0" encoding="utf-8"?>
<a:theme xmlns:a="http://schemas.openxmlformats.org/drawingml/2006/main" name="Yuwen_Poster">
  <a:themeElements>
    <a:clrScheme name="">
      <a:dk1>
        <a:srgbClr val="000000"/>
      </a:dk1>
      <a:lt1>
        <a:srgbClr val="FFFFFF"/>
      </a:lt1>
      <a:dk2>
        <a:srgbClr val="00457D"/>
      </a:dk2>
      <a:lt2>
        <a:srgbClr val="84888B"/>
      </a:lt2>
      <a:accent1>
        <a:srgbClr val="00457D"/>
      </a:accent1>
      <a:accent2>
        <a:srgbClr val="84888B"/>
      </a:accent2>
      <a:accent3>
        <a:srgbClr val="FFFFFF"/>
      </a:accent3>
      <a:accent4>
        <a:srgbClr val="000000"/>
      </a:accent4>
      <a:accent5>
        <a:srgbClr val="AAB0BF"/>
      </a:accent5>
      <a:accent6>
        <a:srgbClr val="777B7D"/>
      </a:accent6>
      <a:hlink>
        <a:srgbClr val="00457D"/>
      </a:hlink>
      <a:folHlink>
        <a:srgbClr val="84888B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6408</TotalTime>
  <Words>657</Words>
  <Application>Microsoft Office PowerPoint</Application>
  <PresentationFormat>自定义</PresentationFormat>
  <Paragraphs>57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ＭＳ Ｐゴシック</vt:lpstr>
      <vt:lpstr>宋体</vt:lpstr>
      <vt:lpstr>Arial</vt:lpstr>
      <vt:lpstr>Calibri</vt:lpstr>
      <vt:lpstr>Times</vt:lpstr>
      <vt:lpstr>Verdana</vt:lpstr>
      <vt:lpstr>Wingdings</vt:lpstr>
      <vt:lpstr>Yuwen_Poster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poster</dc:title>
  <dc:creator>ABI_IT</dc:creator>
  <cp:lastModifiedBy>admin</cp:lastModifiedBy>
  <cp:revision>323</cp:revision>
  <cp:lastPrinted>2008-08-19T00:49:24Z</cp:lastPrinted>
  <dcterms:created xsi:type="dcterms:W3CDTF">2015-02-10T20:22:32Z</dcterms:created>
  <dcterms:modified xsi:type="dcterms:W3CDTF">2018-05-08T06:06:30Z</dcterms:modified>
</cp:coreProperties>
</file>